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8" r:id="rId18"/>
    <p:sldId id="289" r:id="rId19"/>
    <p:sldId id="290" r:id="rId20"/>
    <p:sldId id="291" r:id="rId21"/>
    <p:sldId id="277" r:id="rId22"/>
    <p:sldId id="278" r:id="rId23"/>
    <p:sldId id="293" r:id="rId24"/>
    <p:sldId id="294" r:id="rId25"/>
    <p:sldId id="295" r:id="rId26"/>
    <p:sldId id="296" r:id="rId27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4526" autoAdjust="0"/>
  </p:normalViewPr>
  <p:slideViewPr>
    <p:cSldViewPr snapToGrid="0" snapToObjects="1">
      <p:cViewPr varScale="1">
        <p:scale>
          <a:sx n="88" d="100"/>
          <a:sy n="88" d="100"/>
        </p:scale>
        <p:origin x="17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9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multidisciplinary investigations</c:v>
                </c:pt>
                <c:pt idx="1">
                  <c:v>models and methods for data</c:v>
                </c:pt>
                <c:pt idx="2">
                  <c:v>computing with data</c:v>
                </c:pt>
                <c:pt idx="3">
                  <c:v>pedagogy</c:v>
                </c:pt>
                <c:pt idx="4">
                  <c:v>theory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25.0</c:v>
                </c:pt>
                <c:pt idx="1">
                  <c:v>20.0</c:v>
                </c:pt>
                <c:pt idx="2">
                  <c:v>15.0</c:v>
                </c:pt>
                <c:pt idx="3">
                  <c:v>15.0</c:v>
                </c:pt>
                <c:pt idx="4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spPr>
        <a:solidFill>
          <a:sysClr val="window" lastClr="FFFFFF">
            <a:lumMod val="75000"/>
          </a:sysClr>
        </a:solidFill>
      </c:sp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8DF7-629D-E842-9FA7-4CBEB1E7A7DE}" type="datetimeFigureOut">
              <a:rPr lang="nl-NL" smtClean="0"/>
              <a:t>25-10-17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BCC30-8FCB-8540-9E52-F64969ACA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09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David </a:t>
            </a:r>
            <a:r>
              <a:rPr lang="en-US" dirty="0" err="1" smtClean="0"/>
              <a:t>Donoho</a:t>
            </a:r>
            <a:r>
              <a:rPr lang="en-US" dirty="0" smtClean="0"/>
              <a:t> is a</a:t>
            </a:r>
            <a:r>
              <a:rPr lang="en-US" baseline="0" dirty="0" smtClean="0"/>
              <a:t> professor of statistics at Stanford University. His undergraduate thesis advisor was John </a:t>
            </a:r>
            <a:r>
              <a:rPr lang="en-US" baseline="0" dirty="0" err="1" smtClean="0"/>
              <a:t>Tukey</a:t>
            </a:r>
            <a:r>
              <a:rPr lang="en-US" baseline="0" dirty="0" smtClean="0"/>
              <a:t>, who can be seen as the grandfather of Data Science.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examples</a:t>
            </a:r>
            <a:r>
              <a:rPr lang="en-US" baseline="0" dirty="0" smtClean="0"/>
              <a:t> of inference and of prediction</a:t>
            </a:r>
          </a:p>
          <a:p>
            <a:r>
              <a:rPr lang="en-US" baseline="0" dirty="0" err="1" smtClean="0"/>
              <a:t>Breiman</a:t>
            </a:r>
            <a:r>
              <a:rPr lang="en-US" baseline="0" dirty="0" smtClean="0"/>
              <a:t> says that users of data split into two cultures, based on their primary allegiance one or the other of these goals</a:t>
            </a:r>
          </a:p>
          <a:p>
            <a:r>
              <a:rPr lang="en-US" baseline="0" dirty="0" smtClean="0"/>
              <a:t>Predictive modeling as something that developed in computer science departments with machine learning at its epicenter; it only cares about the accuracy of prediction made by different algorithms, it doesn’t care that much about the underlying mechanisms generating the data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Netflix Challenge:</a:t>
            </a:r>
            <a:r>
              <a:rPr lang="en-US" baseline="0" dirty="0" smtClean="0"/>
              <a:t> the common task was to predict Netflix user movie selections based on customer history data from Netflix; the winning team go 1M$</a:t>
            </a:r>
          </a:p>
          <a:p>
            <a:r>
              <a:rPr lang="en-US" baseline="0" dirty="0" smtClean="0"/>
              <a:t>Error rates decline each year, progress usually comes from many small improvements; a change of 1% can be a reason to break out the champagne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BCC30-8FCB-8540-9E52-F64969ACAE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3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auw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1920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afbeel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2147483647 w 3841"/>
              <a:gd name="T1" fmla="*/ 2147483647 h 2680"/>
              <a:gd name="T2" fmla="*/ 0 w 3841"/>
              <a:gd name="T3" fmla="*/ 0 h 2680"/>
              <a:gd name="T4" fmla="*/ 0 w 3841"/>
              <a:gd name="T5" fmla="*/ 2147483647 h 2680"/>
              <a:gd name="T6" fmla="*/ 2147483647 w 3841"/>
              <a:gd name="T7" fmla="*/ 2147483647 h 2680"/>
              <a:gd name="T8" fmla="*/ 2147483647 w 3841"/>
              <a:gd name="T9" fmla="*/ 2147483647 h 2680"/>
              <a:gd name="T10" fmla="*/ 2147483647 w 3841"/>
              <a:gd name="T11" fmla="*/ 2147483647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/>
          </p:nvPr>
        </p:nvSpPr>
        <p:spPr>
          <a:xfrm>
            <a:off x="4986868" y="950913"/>
            <a:ext cx="4157132" cy="4962525"/>
          </a:xfrm>
        </p:spPr>
        <p:txBody>
          <a:bodyPr rtlCol="0">
            <a:normAutofit/>
          </a:bodyPr>
          <a:lstStyle/>
          <a:p>
            <a:pPr lvl="0"/>
            <a:r>
              <a:rPr lang="nl-NL" noProof="0" smtClean="0"/>
              <a:t>Sleep de afbeelding naar de tijdelijke aanduiding of klik op het pictogram als u een afbeelding wilt toevoegen</a:t>
            </a:r>
            <a:endParaRPr lang="en-US" noProof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98102238-D6F7-A64F-BBA0-CA0F6D26E5C1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DCF0B79C-E599-9147-8C67-301F3A4D37D0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037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o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B574EE38-EE5A-A248-A85F-AC89A07F1CA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C57753CA-C887-1444-B511-810D126CF57E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20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en grafie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2147483647 w 3841"/>
              <a:gd name="T1" fmla="*/ 2147483647 h 2680"/>
              <a:gd name="T2" fmla="*/ 0 w 3841"/>
              <a:gd name="T3" fmla="*/ 0 h 2680"/>
              <a:gd name="T4" fmla="*/ 0 w 3841"/>
              <a:gd name="T5" fmla="*/ 2147483647 h 2680"/>
              <a:gd name="T6" fmla="*/ 2147483647 w 3841"/>
              <a:gd name="T7" fmla="*/ 2147483647 h 2680"/>
              <a:gd name="T8" fmla="*/ 2147483647 w 3841"/>
              <a:gd name="T9" fmla="*/ 2147483647 h 2680"/>
              <a:gd name="T10" fmla="*/ 2147483647 w 3841"/>
              <a:gd name="T11" fmla="*/ 2147483647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4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4800"/>
            <a:ext cx="4038600" cy="467863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/>
          </p:nvPr>
        </p:nvSpPr>
        <p:spPr>
          <a:xfrm>
            <a:off x="4978400" y="950913"/>
            <a:ext cx="4165600" cy="4962525"/>
          </a:xfrm>
        </p:spPr>
        <p:txBody>
          <a:bodyPr rtlCol="0">
            <a:normAutofit/>
          </a:bodyPr>
          <a:lstStyle/>
          <a:p>
            <a:pPr lvl="0"/>
            <a:r>
              <a:rPr lang="nl-NL" noProof="0" smtClean="0"/>
              <a:t>Klik op het pictogram als u een grafiek wilt toevoegen</a:t>
            </a:r>
            <a:endParaRPr lang="en-US" noProof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021B1A8C-0374-DE47-A14D-5504718CAE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3140F7CD-432C-D54F-9410-71E60D1F721D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1524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olom en ko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2147483647 w 3841"/>
              <a:gd name="T1" fmla="*/ 2147483647 h 2680"/>
              <a:gd name="T2" fmla="*/ 0 w 3841"/>
              <a:gd name="T3" fmla="*/ 0 h 2680"/>
              <a:gd name="T4" fmla="*/ 0 w 3841"/>
              <a:gd name="T5" fmla="*/ 2147483647 h 2680"/>
              <a:gd name="T6" fmla="*/ 2147483647 w 3841"/>
              <a:gd name="T7" fmla="*/ 2147483647 h 2680"/>
              <a:gd name="T8" fmla="*/ 2147483647 w 3841"/>
              <a:gd name="T9" fmla="*/ 2147483647 h 2680"/>
              <a:gd name="T10" fmla="*/ 2147483647 w 3841"/>
              <a:gd name="T11" fmla="*/ 2147483647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4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5520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5282"/>
            <a:ext cx="4040188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35520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75282"/>
            <a:ext cx="4041775" cy="4038156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ScalaSans"/>
                <a:cs typeface="ScalaSans"/>
              </a:defRPr>
            </a:lvl4pPr>
            <a:lvl5pPr>
              <a:defRPr sz="1600">
                <a:latin typeface="ScalaSans"/>
                <a:cs typeface="Scala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59970926-4FCE-B343-AB28-6DFAA601466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1DC0C43D-7233-924D-8EDA-04979035123E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4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blauw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147483647 h 400"/>
              <a:gd name="T2" fmla="*/ 0 w 3841"/>
              <a:gd name="T3" fmla="*/ 0 h 400"/>
              <a:gd name="T4" fmla="*/ 2147483647 w 3841"/>
              <a:gd name="T5" fmla="*/ 0 h 400"/>
              <a:gd name="T6" fmla="*/ 2147483647 w 3841"/>
              <a:gd name="T7" fmla="*/ 2147483647 h 400"/>
              <a:gd name="T8" fmla="*/ 2147483647 w 3841"/>
              <a:gd name="T9" fmla="*/ 2147483647 h 400"/>
              <a:gd name="T10" fmla="*/ 0 w 3841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C69DDEFB-ADA7-DA43-9CDB-6011D237B2FD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1708CA6E-BCB0-2F4D-B797-9E338883685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5440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toslide bron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147483647 h 400"/>
              <a:gd name="T2" fmla="*/ 0 w 3841"/>
              <a:gd name="T3" fmla="*/ 0 h 400"/>
              <a:gd name="T4" fmla="*/ 2147483647 w 3841"/>
              <a:gd name="T5" fmla="*/ 0 h 400"/>
              <a:gd name="T6" fmla="*/ 2147483647 w 3841"/>
              <a:gd name="T7" fmla="*/ 2147483647 h 400"/>
              <a:gd name="T8" fmla="*/ 2147483647 w 3841"/>
              <a:gd name="T9" fmla="*/ 2147483647 h 400"/>
              <a:gd name="T10" fmla="*/ 0 w 3841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6D15C220-74C1-434C-9F5B-8DD0397D70C3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49FC00AF-42F5-404C-A511-CC883E810C1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9864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otoslide groe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>
              <a:gd name="T0" fmla="*/ 0 w 3841"/>
              <a:gd name="T1" fmla="*/ 2147483647 h 400"/>
              <a:gd name="T2" fmla="*/ 0 w 3841"/>
              <a:gd name="T3" fmla="*/ 0 h 400"/>
              <a:gd name="T4" fmla="*/ 2147483647 w 3841"/>
              <a:gd name="T5" fmla="*/ 0 h 400"/>
              <a:gd name="T6" fmla="*/ 2147483647 w 3841"/>
              <a:gd name="T7" fmla="*/ 2147483647 h 400"/>
              <a:gd name="T8" fmla="*/ 2147483647 w 3841"/>
              <a:gd name="T9" fmla="*/ 2147483647 h 400"/>
              <a:gd name="T10" fmla="*/ 0 w 3841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7AD46B50-C1AD-F74F-8CA8-AF131775C1FC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35C8E4DD-9450-D34A-8042-E6273CDA880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7898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otoslide grij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4C53C8CC-DAD9-FB4D-84AA-312C8D4D7787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F502F228-7328-604B-9903-A3562426C99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2291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fotoslide lichtblauw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72A77A1B-0D5B-AB48-843C-DEE6B77EAE2B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95022D82-E2A8-4E48-A5AC-AD5F7A92DA84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5921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fotoslide lichtbron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5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69E01C2A-4678-454B-AEB2-91EFD0666340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6AB374DA-9418-1E42-A0EC-3FC5314F61B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002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tx2">
              <a:alpha val="7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5924550"/>
            <a:ext cx="9144000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5" descr="02-UTI_Basisvormen_powerpoint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2-UTI_Basisvormen_powerpoint_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200" y="1476000"/>
            <a:ext cx="4280400" cy="1468800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3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8000" y="2833200"/>
            <a:ext cx="4381200" cy="525600"/>
          </a:xfr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0" indent="0" algn="l">
              <a:buNone/>
              <a:defRPr lang="en-US" sz="1200" kern="1200" dirty="0">
                <a:solidFill>
                  <a:schemeClr val="bg1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17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fotoslide lichtgroe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87EFBBB9-CAFE-DA4F-BCEC-7BB1F9566DB8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B1DB4DF0-940B-CC45-8647-DDC12F7F044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3233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r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8C2B8219-042A-AA4C-AAD4-BE62315A5FC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898C443E-009E-0346-91E4-CEC9A2AA28FF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74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893AA6FA-B9C4-3B45-BC9B-4F6F173C06D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AC0AB695-B0FB-E142-A1D0-338EA12F94DB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7024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grij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EF52E3B0-1DEB-9941-9051-5C34ED50067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8A589A45-270F-FB41-A67B-7A8E1B60CBBC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0128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lau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8465148D-34B9-F647-B7BC-B80EFEC05C0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94691C25-3E54-DA44-B62F-1FD8DB3F6F2B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951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bron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F1FFF78D-9241-6446-A2AA-62DAF3C9AD2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47B0736B-A263-0B40-8284-F4C9DD3A79AA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2968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lichtgro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5" name="Picture 5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602" y="1963618"/>
            <a:ext cx="4386263" cy="1208134"/>
          </a:xfrm>
        </p:spPr>
        <p:txBody>
          <a:bodyPr>
            <a:normAutofit/>
          </a:bodyPr>
          <a:lstStyle>
            <a:lvl1pPr>
              <a:buFontTx/>
              <a:buNone/>
              <a:defRPr sz="3200">
                <a:solidFill>
                  <a:srgbClr val="00336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98409449-DC2A-7143-83B1-E01B9457B4C1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81CD57CF-B943-E344-BAD8-974474FFF0B3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3590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 bwMode="auto">
          <a:xfrm>
            <a:off x="0" y="0"/>
            <a:ext cx="9144000" cy="950913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0" y="0"/>
              </a:cxn>
              <a:cxn ang="0">
                <a:pos x="3841" y="0"/>
              </a:cxn>
              <a:cxn ang="0">
                <a:pos x="3841" y="400"/>
              </a:cxn>
              <a:cxn ang="0">
                <a:pos x="184" y="400"/>
              </a:cxn>
              <a:cxn ang="0">
                <a:pos x="0" y="208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  <a:lnTo>
                  <a:pt x="0" y="20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4" name="Picture 4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6008AD3A-20D6-5D45-BADD-B23512A3EB6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0FF6D377-985B-7B47-A642-7307A5CA5428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6011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8348099" y="6409054"/>
            <a:ext cx="393240" cy="358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DECEF"/>
                </a:solidFill>
              </a:defRPr>
            </a:lvl1pPr>
            <a:lvl2pPr>
              <a:defRPr>
                <a:solidFill>
                  <a:srgbClr val="EDECEF"/>
                </a:solidFill>
              </a:defRPr>
            </a:lvl2pPr>
            <a:lvl3pPr>
              <a:defRPr>
                <a:solidFill>
                  <a:srgbClr val="EDECEF"/>
                </a:solidFill>
              </a:defRPr>
            </a:lvl3pPr>
            <a:lvl4pPr>
              <a:defRPr>
                <a:solidFill>
                  <a:srgbClr val="EDECEF"/>
                </a:solidFill>
              </a:defRPr>
            </a:lvl4pPr>
            <a:lvl5pPr>
              <a:defRPr>
                <a:solidFill>
                  <a:srgbClr val="EDECE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3641711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bron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941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groe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>
              <a:gd name="T0" fmla="*/ 2147483647 w 2161"/>
              <a:gd name="T1" fmla="*/ 2147483647 h 712"/>
              <a:gd name="T2" fmla="*/ 2147483647 w 2161"/>
              <a:gd name="T3" fmla="*/ 2147483647 h 712"/>
              <a:gd name="T4" fmla="*/ 0 w 2161"/>
              <a:gd name="T5" fmla="*/ 2147483647 h 712"/>
              <a:gd name="T6" fmla="*/ 0 w 2161"/>
              <a:gd name="T7" fmla="*/ 0 h 712"/>
              <a:gd name="T8" fmla="*/ 2147483647 w 2161"/>
              <a:gd name="T9" fmla="*/ 0 h 712"/>
              <a:gd name="T10" fmla="*/ 2147483647 w 2161"/>
              <a:gd name="T11" fmla="*/ 2147483647 h 7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0552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grij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81290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lichtblauw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59716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lichtbron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5">
              <a:alpha val="85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3863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lichtgroe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2161" y="712"/>
              </a:cxn>
              <a:cxn ang="0">
                <a:pos x="329" y="712"/>
              </a:cxn>
              <a:cxn ang="0">
                <a:pos x="0" y="392"/>
              </a:cxn>
              <a:cxn ang="0">
                <a:pos x="0" y="0"/>
              </a:cxn>
              <a:cxn ang="0">
                <a:pos x="2161" y="0"/>
              </a:cxn>
              <a:cxn ang="0">
                <a:pos x="2161" y="712"/>
              </a:cxn>
            </a:cxnLst>
            <a:rect l="0" t="0" r="r" b="b"/>
            <a:pathLst>
              <a:path w="2161" h="712">
                <a:moveTo>
                  <a:pt x="2161" y="712"/>
                </a:moveTo>
                <a:lnTo>
                  <a:pt x="329" y="712"/>
                </a:lnTo>
                <a:lnTo>
                  <a:pt x="0" y="392"/>
                </a:lnTo>
                <a:lnTo>
                  <a:pt x="0" y="0"/>
                </a:lnTo>
                <a:lnTo>
                  <a:pt x="2161" y="0"/>
                </a:lnTo>
                <a:lnTo>
                  <a:pt x="2161" y="712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6" name="Picture 5" descr="02-UTI_Basisvormen_powerpoint_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6035675"/>
            <a:ext cx="1498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2-UTI_Basisvormen_powerpoint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3236" y="1476743"/>
            <a:ext cx="4279900" cy="1470025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4764427" y="2832028"/>
            <a:ext cx="4403052" cy="458714"/>
          </a:xfrm>
        </p:spPr>
        <p:txBody>
          <a:bodyPr>
            <a:normAutofit/>
          </a:bodyPr>
          <a:lstStyle>
            <a:lvl1pPr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60321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auto">
          <a:xfrm>
            <a:off x="0" y="477838"/>
            <a:ext cx="9144000" cy="6380162"/>
          </a:xfrm>
          <a:custGeom>
            <a:avLst/>
            <a:gdLst>
              <a:gd name="T0" fmla="*/ 2147483647 w 3841"/>
              <a:gd name="T1" fmla="*/ 2147483647 h 2680"/>
              <a:gd name="T2" fmla="*/ 0 w 3841"/>
              <a:gd name="T3" fmla="*/ 0 h 2680"/>
              <a:gd name="T4" fmla="*/ 0 w 3841"/>
              <a:gd name="T5" fmla="*/ 2147483647 h 2680"/>
              <a:gd name="T6" fmla="*/ 2147483647 w 3841"/>
              <a:gd name="T7" fmla="*/ 2147483647 h 2680"/>
              <a:gd name="T8" fmla="*/ 2147483647 w 3841"/>
              <a:gd name="T9" fmla="*/ 2147483647 h 2680"/>
              <a:gd name="T10" fmla="*/ 2147483647 w 3841"/>
              <a:gd name="T11" fmla="*/ 2147483647 h 2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841" h="2680">
                <a:moveTo>
                  <a:pt x="192" y="200"/>
                </a:moveTo>
                <a:lnTo>
                  <a:pt x="0" y="0"/>
                </a:lnTo>
                <a:lnTo>
                  <a:pt x="0" y="2680"/>
                </a:lnTo>
                <a:lnTo>
                  <a:pt x="3841" y="2680"/>
                </a:lnTo>
                <a:lnTo>
                  <a:pt x="3841" y="200"/>
                </a:lnTo>
                <a:lnTo>
                  <a:pt x="192" y="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0" y="0"/>
            <a:ext cx="6097588" cy="635000"/>
          </a:xfrm>
          <a:custGeom>
            <a:avLst/>
            <a:gdLst>
              <a:gd name="T0" fmla="*/ 0 w 3841"/>
              <a:gd name="T1" fmla="*/ 2147483647 h 400"/>
              <a:gd name="T2" fmla="*/ 0 w 3841"/>
              <a:gd name="T3" fmla="*/ 0 h 400"/>
              <a:gd name="T4" fmla="*/ 2147483647 w 3841"/>
              <a:gd name="T5" fmla="*/ 0 h 400"/>
              <a:gd name="T6" fmla="*/ 2147483647 w 3841"/>
              <a:gd name="T7" fmla="*/ 2147483647 h 400"/>
              <a:gd name="T8" fmla="*/ 2147483647 w 3841"/>
              <a:gd name="T9" fmla="*/ 2147483647 h 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1" h="400">
                <a:moveTo>
                  <a:pt x="0" y="208"/>
                </a:moveTo>
                <a:lnTo>
                  <a:pt x="0" y="0"/>
                </a:lnTo>
                <a:lnTo>
                  <a:pt x="3841" y="0"/>
                </a:lnTo>
                <a:lnTo>
                  <a:pt x="3841" y="400"/>
                </a:lnTo>
                <a:lnTo>
                  <a:pt x="184" y="40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5" descr="02-UTI_Basisvormen_powerpoint_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6061075"/>
            <a:ext cx="2540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42"/>
            <a:ext cx="8229600" cy="952242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520"/>
            <a:ext cx="8229600" cy="4677918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20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>
              <a:spcAft>
                <a:spcPts val="600"/>
              </a:spcAft>
              <a:buFont typeface="Arial"/>
              <a:buChar char="•"/>
              <a:defRPr sz="20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>
              <a:spcAft>
                <a:spcPts val="600"/>
              </a:spcAft>
              <a:defRPr sz="20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57925"/>
            <a:ext cx="20637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913688" y="6257925"/>
            <a:ext cx="7731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C5F1D00A-C1BE-4C46-A826-208B2EEBF784}" type="slidenum">
              <a:rPr lang="nl-NL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>
          <a:xfrm>
            <a:off x="5160963" y="6257925"/>
            <a:ext cx="23574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CC9933"/>
                </a:solidFill>
                <a:cs typeface="Arial" charset="0"/>
              </a:defRPr>
            </a:lvl1pPr>
          </a:lstStyle>
          <a:p>
            <a:pPr>
              <a:defRPr/>
            </a:pPr>
            <a:fld id="{16E3BCB8-71AA-8A46-9139-2890524D5DA0}" type="datetimeFigureOut">
              <a:rPr lang="nl-NL"/>
              <a:pPr>
                <a:defRPr/>
              </a:pPr>
              <a:t>25-10-17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72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Titelstijl van model bewerken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  <p:sldLayoutId id="2147484163" r:id="rId17"/>
    <p:sldLayoutId id="2147484164" r:id="rId18"/>
    <p:sldLayoutId id="2147484165" r:id="rId19"/>
    <p:sldLayoutId id="2147484166" r:id="rId20"/>
    <p:sldLayoutId id="2147484167" r:id="rId21"/>
    <p:sldLayoutId id="2147484168" r:id="rId22"/>
    <p:sldLayoutId id="2147484169" r:id="rId23"/>
    <p:sldLayoutId id="2147484170" r:id="rId24"/>
    <p:sldLayoutId id="2147484171" r:id="rId25"/>
    <p:sldLayoutId id="2147484172" r:id="rId26"/>
    <p:sldLayoutId id="2147484173" r:id="rId27"/>
    <p:sldLayoutId id="2147484174" r:id="rId28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pitchFamily="-109" charset="-128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pitchFamily="-109" charset="-128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pitchFamily="-109" charset="-128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pitchFamily="-109" charset="-128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calaSans" pitchFamily="-109" charset="0"/>
          <a:ea typeface="ヒラギノ角ゴ Pro W3" pitchFamily="-109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003366"/>
          </a:solidFill>
          <a:latin typeface="Arial" pitchFamily="34" charset="0"/>
          <a:ea typeface="ヒラギノ角ゴ Pro W3" pitchFamily="-109" charset="-128"/>
          <a:cs typeface="Arial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003366"/>
          </a:solidFill>
          <a:latin typeface="ScalaSans"/>
          <a:ea typeface="ＭＳ Ｐゴシック" charset="0"/>
          <a:cs typeface="ScalaSan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003366"/>
          </a:solidFill>
          <a:latin typeface="ScalaSans"/>
          <a:ea typeface="ScalaSans" charset="0"/>
          <a:cs typeface="Scala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tylervigen.com/" TargetMode="External"/><Relationship Id="rId3" Type="http://schemas.openxmlformats.org/officeDocument/2006/relationships/image" Target="../media/image28.t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00" b="1" smtClean="0"/>
              <a:t>Data Science 1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2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with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53" y="1925649"/>
            <a:ext cx="32766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419" y="3571113"/>
            <a:ext cx="4330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pic>
        <p:nvPicPr>
          <p:cNvPr id="7" name="Picture 6" descr="Screen Shot 2015-10-30 at 9.06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14" y="1081813"/>
            <a:ext cx="8030886" cy="50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and Presentation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pic>
        <p:nvPicPr>
          <p:cNvPr id="6" name="Picture 5" descr="Screen Shot 2015-10-30 at 9.01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8" y="1241048"/>
            <a:ext cx="6598648" cy="38653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3882" y="5273266"/>
            <a:ext cx="420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Mirjam</a:t>
            </a:r>
            <a:r>
              <a:rPr lang="en-US" i="1" dirty="0" smtClean="0"/>
              <a:t> </a:t>
            </a:r>
            <a:r>
              <a:rPr lang="en-US" i="1" dirty="0" err="1" smtClean="0"/>
              <a:t>Leunissen</a:t>
            </a:r>
            <a:r>
              <a:rPr lang="en-US" i="1" dirty="0" smtClean="0"/>
              <a:t> (Dutch Data Design) </a:t>
            </a:r>
          </a:p>
          <a:p>
            <a:r>
              <a:rPr lang="en-US" i="1" dirty="0" smtClean="0"/>
              <a:t>for </a:t>
            </a:r>
            <a:r>
              <a:rPr lang="en-US" i="1" dirty="0" err="1" smtClean="0"/>
              <a:t>www.boarderdeaths.org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33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about Data Science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pic>
        <p:nvPicPr>
          <p:cNvPr id="4" name="Picture 3" descr="Screen Shot 2015-10-31 at 10.4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04" y="1416216"/>
            <a:ext cx="7403779" cy="42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4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2066789"/>
            <a:ext cx="8229600" cy="4677918"/>
          </a:xfrm>
        </p:spPr>
        <p:txBody>
          <a:bodyPr>
            <a:normAutofit/>
          </a:bodyPr>
          <a:lstStyle/>
          <a:p>
            <a:r>
              <a:rPr lang="en-US" dirty="0" smtClean="0"/>
              <a:t>Data scientists use both ‘academic’ statistics for inference and machine learning for predictive modeling;</a:t>
            </a:r>
          </a:p>
          <a:p>
            <a:r>
              <a:rPr lang="en-US" dirty="0" smtClean="0"/>
              <a:t>An inherent part of their job is that they do not work with carefully curated data but with large messy data sets; therefore, a substantial amount of time is devoted to data cleaning and preparation;</a:t>
            </a:r>
          </a:p>
          <a:p>
            <a:r>
              <a:rPr lang="en-US" dirty="0" smtClean="0"/>
              <a:t>“From causation to correlation”: The quest for the best theory (hypothesis testing) has been replaced by data analysis (Let the data speak!) and predictive modeling.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Data Science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520"/>
            <a:ext cx="4905881" cy="467791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Prediction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Recognizing </a:t>
            </a:r>
            <a:r>
              <a:rPr lang="en-US" dirty="0" smtClean="0"/>
              <a:t>previously unseen things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059" y="1529416"/>
            <a:ext cx="3771900" cy="1802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404" y="3553847"/>
            <a:ext cx="3392593" cy="226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Types of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520"/>
            <a:ext cx="3803878" cy="467791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Classification</a:t>
            </a:r>
          </a:p>
          <a:p>
            <a:pPr lvl="1"/>
            <a:r>
              <a:rPr lang="en-US" dirty="0" smtClean="0"/>
              <a:t>Discrete output</a:t>
            </a:r>
          </a:p>
          <a:p>
            <a:pPr lvl="1"/>
            <a:r>
              <a:rPr lang="en-US" dirty="0" smtClean="0"/>
              <a:t>E.g. color, gender, truth, inequalities, </a:t>
            </a:r>
            <a:r>
              <a:rPr lang="is-IS" dirty="0" smtClean="0"/>
              <a:t>class membership, ...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Regression</a:t>
            </a:r>
          </a:p>
          <a:p>
            <a:pPr lvl="1"/>
            <a:r>
              <a:rPr lang="en-US" dirty="0" smtClean="0"/>
              <a:t>Continuous output</a:t>
            </a:r>
          </a:p>
          <a:p>
            <a:pPr lvl="1"/>
            <a:r>
              <a:rPr lang="en-US" dirty="0" smtClean="0"/>
              <a:t>E.g. temperature, salary, length, pressure, 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078" y="1354017"/>
            <a:ext cx="2342417" cy="1756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8078" y="2139276"/>
            <a:ext cx="8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“YES”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71743" y="319086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FRUIT?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06" y="4396430"/>
            <a:ext cx="2496561" cy="15170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63378" y="6077747"/>
            <a:ext cx="204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TEMPERATURE?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95629" y="5544106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“36.5”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46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Classification: DOG/NO DOG?</a:t>
            </a:r>
            <a:endParaRPr lang="en-US" dirty="0"/>
          </a:p>
        </p:txBody>
      </p:sp>
      <p:pic>
        <p:nvPicPr>
          <p:cNvPr id="4" name="IMG_094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2414" y="928596"/>
            <a:ext cx="4447054" cy="592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37658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Classification: DOG/CAT?</a:t>
            </a:r>
            <a:endParaRPr lang="en-US" dirty="0"/>
          </a:p>
        </p:txBody>
      </p:sp>
      <p:pic>
        <p:nvPicPr>
          <p:cNvPr id="4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803" y="950400"/>
            <a:ext cx="6278727" cy="48843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631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AGE?</a:t>
            </a:r>
            <a:endParaRPr lang="en-US" dirty="0"/>
          </a:p>
        </p:txBody>
      </p:sp>
      <p:pic>
        <p:nvPicPr>
          <p:cNvPr id="4" name="IMG_094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2414" y="928596"/>
            <a:ext cx="4447054" cy="59294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942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scene…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827237"/>
            <a:ext cx="8229600" cy="4677918"/>
          </a:xfrm>
        </p:spPr>
        <p:txBody>
          <a:bodyPr>
            <a:normAutofit/>
          </a:bodyPr>
          <a:lstStyle/>
          <a:p>
            <a:r>
              <a:rPr lang="en-US" b="1" dirty="0" smtClean="0"/>
              <a:t>Across all disciplines, there is a need for more data scientists</a:t>
            </a:r>
          </a:p>
          <a:p>
            <a:r>
              <a:rPr lang="en-US" b="1" dirty="0" smtClean="0"/>
              <a:t>Data science is being touted as a ‘hot’ career choice for academics and practitioners alike!</a:t>
            </a:r>
          </a:p>
          <a:p>
            <a:r>
              <a:rPr lang="en-US" b="1" dirty="0"/>
              <a:t>A recognized need for the use of power technological tools to explore the vast amounts of digital </a:t>
            </a:r>
            <a:r>
              <a:rPr lang="en-US" b="1" dirty="0" smtClean="0"/>
              <a:t>material</a:t>
            </a:r>
          </a:p>
          <a:p>
            <a:r>
              <a:rPr lang="en-US" b="1" dirty="0" smtClean="0"/>
              <a:t>Data-analysis methods are not just being employed in natural sciences, but also in law, economics, sociology, political sciences, history, and 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9267"/>
            <a:ext cx="2502465" cy="3729215"/>
          </a:xfrm>
        </p:spPr>
        <p:txBody>
          <a:bodyPr/>
          <a:lstStyle/>
          <a:p>
            <a:pPr marL="320842" indent="-320842">
              <a:buSzPct val="100000"/>
            </a:pPr>
            <a:r>
              <a:rPr lang="en-US" dirty="0"/>
              <a:t>instances</a:t>
            </a:r>
            <a:br>
              <a:rPr lang="en-US" dirty="0"/>
            </a:br>
            <a:endParaRPr lang="en-US" dirty="0"/>
          </a:p>
          <a:p>
            <a:pPr marL="320842" indent="-320842">
              <a:buSzPct val="100000"/>
            </a:pPr>
            <a:r>
              <a:rPr lang="en-US" dirty="0"/>
              <a:t>labels</a:t>
            </a:r>
            <a:br>
              <a:rPr lang="en-US" dirty="0"/>
            </a:br>
            <a:endParaRPr lang="en-US" dirty="0"/>
          </a:p>
          <a:p>
            <a:pPr marL="320842" indent="-320842">
              <a:buSzPct val="100000"/>
            </a:pPr>
            <a:r>
              <a:rPr lang="en-US" dirty="0"/>
              <a:t>features </a:t>
            </a:r>
            <a:br>
              <a:rPr lang="en-US" dirty="0"/>
            </a:br>
            <a:endParaRPr lang="en-US" dirty="0"/>
          </a:p>
          <a:p>
            <a:pPr marL="320842" indent="-320842">
              <a:buSzPct val="100000"/>
            </a:pPr>
            <a:r>
              <a:rPr lang="en-US" dirty="0"/>
              <a:t>feature values</a:t>
            </a:r>
          </a:p>
          <a:p>
            <a:pPr marL="320842" indent="-320842">
              <a:buSzPct val="100000"/>
            </a:pPr>
            <a:endParaRPr lang="en-US" dirty="0"/>
          </a:p>
          <a:p>
            <a:pPr marL="320842" indent="-320842">
              <a:buSzPct val="100000"/>
            </a:pPr>
            <a:r>
              <a:rPr lang="en-US" dirty="0"/>
              <a:t>feature vector</a:t>
            </a:r>
          </a:p>
          <a:p>
            <a:endParaRPr lang="en-US" dirty="0"/>
          </a:p>
        </p:txBody>
      </p:sp>
      <p:pic>
        <p:nvPicPr>
          <p:cNvPr id="4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0728" y="2750338"/>
            <a:ext cx="1346200" cy="219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7735249" y="3650748"/>
            <a:ext cx="2093503" cy="375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04784" y="4150386"/>
            <a:ext cx="1360345" cy="66067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621741" y="1984281"/>
            <a:ext cx="3526915" cy="35997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0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Arial" pitchFamily="34" charset="0"/>
                <a:ea typeface="ヒラギノ角ゴ Pro W3" pitchFamily="-109" charset="-128"/>
                <a:cs typeface="Arial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rgbClr val="003366"/>
                </a:solidFill>
                <a:latin typeface="ScalaSans"/>
                <a:ea typeface="ＭＳ Ｐゴシック" charset="0"/>
                <a:cs typeface="Scala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rgbClr val="003366"/>
                </a:solidFill>
                <a:latin typeface="ScalaSans"/>
                <a:ea typeface="ScalaSans" charset="0"/>
                <a:cs typeface="Scala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en-US" dirty="0" smtClean="0"/>
              <a:t>“Popov”</a:t>
            </a:r>
          </a:p>
          <a:p>
            <a:pPr marL="0" indent="0">
              <a:buSzPct val="100000"/>
              <a:buNone/>
            </a:pPr>
            <a:endParaRPr lang="en-US" dirty="0" smtClean="0"/>
          </a:p>
          <a:p>
            <a:pPr marL="0" indent="0">
              <a:buSzPct val="100000"/>
              <a:buNone/>
            </a:pPr>
            <a:r>
              <a:rPr lang="en-US" dirty="0" smtClean="0"/>
              <a:t>“dog”  or  “4 years” 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SzPct val="100000"/>
              <a:buNone/>
            </a:pPr>
            <a:r>
              <a:rPr lang="en-US" dirty="0" smtClean="0"/>
              <a:t>color, height, furriness</a:t>
            </a:r>
          </a:p>
          <a:p>
            <a:pPr marL="0" indent="0">
              <a:buSzPct val="100000"/>
              <a:buNone/>
            </a:pPr>
            <a:endParaRPr lang="en-US" dirty="0" smtClean="0"/>
          </a:p>
          <a:p>
            <a:pPr marL="0" indent="0">
              <a:buSzPct val="100000"/>
              <a:buNone/>
            </a:pPr>
            <a:r>
              <a:rPr lang="en-US" dirty="0" smtClean="0"/>
              <a:t>“white”, “0.3m”, “high”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(“white”,”0.3m”,”high”)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6020" y="134584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93431" y="1344011"/>
            <a:ext cx="12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71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3022599" y="201164"/>
            <a:ext cx="3124202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Correlation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813043" y="916511"/>
            <a:ext cx="7892807" cy="5704635"/>
            <a:chOff x="0" y="0"/>
            <a:chExt cx="7892806" cy="5704633"/>
          </a:xfrm>
        </p:grpSpPr>
        <p:sp>
          <p:nvSpPr>
            <p:cNvPr id="92" name="Shape 92"/>
            <p:cNvSpPr/>
            <p:nvPr/>
          </p:nvSpPr>
          <p:spPr>
            <a:xfrm>
              <a:off x="442727" y="5217588"/>
              <a:ext cx="6442754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 flipV="1">
              <a:off x="469656" y="694223"/>
              <a:ext cx="1" cy="453170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052638" y="5257593"/>
              <a:ext cx="141263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DFDFD"/>
                  </a:solidFill>
                </a:defRPr>
              </a:lvl1pPr>
            </a:lstStyle>
            <a:p>
              <a:r>
                <a:t>furriness</a:t>
              </a:r>
            </a:p>
          </p:txBody>
        </p:sp>
        <p:sp>
          <p:nvSpPr>
            <p:cNvPr id="95" name="Shape 95"/>
            <p:cNvSpPr/>
            <p:nvPr/>
          </p:nvSpPr>
          <p:spPr>
            <a:xfrm rot="16200000">
              <a:off x="-477962" y="2737188"/>
              <a:ext cx="140296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DFDFD"/>
                  </a:solidFill>
                </a:defRPr>
              </a:lvl1pPr>
            </a:lstStyle>
            <a:p>
              <a:r>
                <a:t>cuteness</a:t>
              </a:r>
            </a:p>
          </p:txBody>
        </p:sp>
        <p:pic>
          <p:nvPicPr>
            <p:cNvPr id="9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047868" y="4901144"/>
              <a:ext cx="844939" cy="632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3601" y="0"/>
              <a:ext cx="632889" cy="632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" name="Shape 98"/>
            <p:cNvSpPr/>
            <p:nvPr/>
          </p:nvSpPr>
          <p:spPr>
            <a:xfrm>
              <a:off x="1142756" y="41126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825256" y="4722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256" y="3960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549156" y="4544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2223648" y="3147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209556" y="36681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2704856" y="3960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2933456" y="3147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3758956" y="2843640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536469" y="35030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4355856" y="2385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4965456" y="1928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5892556" y="223943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800356" y="24743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457456" y="29569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575056" y="1928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171956" y="2028618"/>
              <a:ext cx="55040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CFCFC"/>
                  </a:solidFill>
                </a:defRPr>
              </a:lvl1pPr>
            </a:lstStyle>
            <a:p>
              <a:r>
                <a:t>Popov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630449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1998143" y="1538268"/>
            <a:ext cx="5965177" cy="1421680"/>
          </a:xfrm>
          <a:prstGeom prst="rect">
            <a:avLst/>
          </a:prstGeom>
        </p:spPr>
        <p:txBody>
          <a:bodyPr/>
          <a:lstStyle/>
          <a:p>
            <a:pPr marL="571500" lvl="1" indent="-342900">
              <a:buSzPct val="100000"/>
            </a:pPr>
            <a:r>
              <a:rPr sz="2400" dirty="0" smtClean="0"/>
              <a:t>furriness </a:t>
            </a:r>
            <a:r>
              <a:rPr lang="en-US" sz="2400" dirty="0" smtClean="0"/>
              <a:t>"</a:t>
            </a:r>
            <a:r>
              <a:rPr sz="2400" dirty="0" smtClean="0"/>
              <a:t>predicts</a:t>
            </a:r>
            <a:r>
              <a:rPr lang="en-US" sz="2400" dirty="0" smtClean="0"/>
              <a:t>"</a:t>
            </a:r>
            <a:r>
              <a:rPr sz="2400" dirty="0" smtClean="0"/>
              <a:t> </a:t>
            </a:r>
            <a:r>
              <a:rPr sz="2400" dirty="0"/>
              <a:t>cuteness</a:t>
            </a:r>
          </a:p>
          <a:p>
            <a:pPr marL="393700" lvl="1" indent="-165100" algn="l">
              <a:buSzPct val="100000"/>
              <a:buChar char="•"/>
            </a:pPr>
            <a:endParaRPr sz="2400" dirty="0"/>
          </a:p>
          <a:p>
            <a:pPr marL="571500" lvl="1" indent="-342900">
              <a:buSzPct val="100000"/>
            </a:pPr>
            <a:r>
              <a:rPr sz="2400" dirty="0"/>
              <a:t>correlation </a:t>
            </a:r>
            <a:r>
              <a:rPr lang="en-US" sz="2400" dirty="0" smtClean="0"/>
              <a:t>may </a:t>
            </a:r>
            <a:r>
              <a:rPr sz="2400" dirty="0" smtClean="0"/>
              <a:t>allow </a:t>
            </a:r>
            <a:r>
              <a:rPr sz="2400" dirty="0"/>
              <a:t>for prediction</a:t>
            </a:r>
          </a:p>
        </p:txBody>
      </p:sp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3207478" y="254287"/>
            <a:ext cx="3137551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Correlation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2273826" y="3123972"/>
            <a:ext cx="4985252" cy="3568539"/>
            <a:chOff x="0" y="0"/>
            <a:chExt cx="3700751" cy="2646276"/>
          </a:xfrm>
        </p:grpSpPr>
        <p:sp>
          <p:nvSpPr>
            <p:cNvPr id="120" name="Shape 120"/>
            <p:cNvSpPr/>
            <p:nvPr/>
          </p:nvSpPr>
          <p:spPr>
            <a:xfrm>
              <a:off x="138254" y="2494958"/>
              <a:ext cx="3080812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V="1">
              <a:off x="151132" y="331965"/>
              <a:ext cx="1" cy="2166980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pic>
          <p:nvPicPr>
            <p:cNvPr id="12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96716" y="2343640"/>
              <a:ext cx="404036" cy="3026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2637" cy="3026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4" name="Shape 124"/>
            <p:cNvSpPr/>
            <p:nvPr/>
          </p:nvSpPr>
          <p:spPr>
            <a:xfrm>
              <a:off x="472996" y="1966614"/>
              <a:ext cx="121460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173" y="2258114"/>
              <a:ext cx="121460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807007" y="1893739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67330" y="2173093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89860" y="1505073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83121" y="1754062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19965" y="1893739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329277" y="1505073"/>
              <a:ext cx="121460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724017" y="1359778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617627" y="1675115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009444" y="1140698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2300944" y="922073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744267" y="1070859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2221996" y="1183208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058027" y="1413979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592444" y="922073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843572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Pearson’s correlation coefficient</a:t>
            </a:r>
            <a:br>
              <a:rPr lang="en-US" dirty="0"/>
            </a:br>
            <a:r>
              <a:rPr lang="en-US" dirty="0"/>
              <a:t>a.k.a. “Pearson’s r”</a:t>
            </a:r>
          </a:p>
        </p:txBody>
      </p:sp>
      <p:pic>
        <p:nvPicPr>
          <p:cNvPr id="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05176"/>
            <a:ext cx="9144000" cy="41757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3629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Hype: “The End of Theory”</a:t>
            </a:r>
            <a:endParaRPr lang="en-US" dirty="0"/>
          </a:p>
        </p:txBody>
      </p:sp>
      <p:pic>
        <p:nvPicPr>
          <p:cNvPr id="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0400"/>
            <a:ext cx="9144000" cy="333828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661202" y="4681336"/>
            <a:ext cx="794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Finding correlations in large data collections to make (scientific) discoveries.</a:t>
            </a:r>
          </a:p>
          <a:p>
            <a:r>
              <a:rPr lang="en-US" dirty="0" smtClean="0"/>
              <a:t>“Theories not necessary anymore”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3110" y="5584015"/>
            <a:ext cx="522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 DOES NOT IMPLY CAUSATION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65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Spurious Correlations</a:t>
            </a:r>
            <a:endParaRPr lang="en-US" dirty="0"/>
          </a:p>
        </p:txBody>
      </p:sp>
      <p:pic>
        <p:nvPicPr>
          <p:cNvPr id="4" name="pasted-image.tif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2109" y="950400"/>
            <a:ext cx="5963626" cy="4959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941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Science: Prediction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64775" y="2218003"/>
            <a:ext cx="765301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0" indent="-508000">
              <a:buSzPct val="100000"/>
              <a:buChar char="•"/>
            </a:pPr>
            <a:r>
              <a:rPr lang="en-US" sz="3200" dirty="0"/>
              <a:t>What is the goal?</a:t>
            </a:r>
          </a:p>
          <a:p>
            <a:pPr marL="508000" indent="-508000">
              <a:buSzPct val="100000"/>
              <a:buChar char="•"/>
            </a:pPr>
            <a:endParaRPr lang="en-US" sz="3200" dirty="0"/>
          </a:p>
          <a:p>
            <a:pPr marL="508000" indent="-508000">
              <a:buSzPct val="100000"/>
              <a:buChar char="•"/>
            </a:pPr>
            <a:r>
              <a:rPr lang="en-US" sz="3200" dirty="0"/>
              <a:t>What are meaningful features?</a:t>
            </a:r>
          </a:p>
          <a:p>
            <a:pPr marL="508000" indent="-508000">
              <a:buSzPct val="100000"/>
              <a:buChar char="•"/>
            </a:pPr>
            <a:endParaRPr lang="en-US" sz="3200" dirty="0"/>
          </a:p>
          <a:p>
            <a:pPr marL="508000" indent="-508000">
              <a:buSzPct val="100000"/>
              <a:buChar char="•"/>
            </a:pPr>
            <a:r>
              <a:rPr lang="en-US" sz="3200" dirty="0"/>
              <a:t>How can feature values be obtained?</a:t>
            </a:r>
          </a:p>
        </p:txBody>
      </p:sp>
    </p:spTree>
    <p:extLst>
      <p:ext uri="{BB962C8B-B14F-4D97-AF65-F5344CB8AC3E}">
        <p14:creationId xmlns:p14="http://schemas.microsoft.com/office/powerpoint/2010/main" val="62581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182226"/>
            <a:ext cx="8229600" cy="46851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 smtClean="0"/>
              <a:t>“The science of learning from data; it studies the methods involved in the analysis and processing of data and proposes technology to improve methods in an evidence-based manner.” </a:t>
            </a:r>
          </a:p>
          <a:p>
            <a:pPr marL="0" indent="0" algn="r">
              <a:buNone/>
            </a:pPr>
            <a:r>
              <a:rPr lang="en-US" dirty="0" smtClean="0"/>
              <a:t>(</a:t>
            </a:r>
            <a:r>
              <a:rPr lang="en-US" b="1" dirty="0" smtClean="0">
                <a:solidFill>
                  <a:srgbClr val="339900"/>
                </a:solidFill>
              </a:rPr>
              <a:t>David </a:t>
            </a:r>
            <a:r>
              <a:rPr lang="en-US" b="1" dirty="0" err="1" smtClean="0">
                <a:solidFill>
                  <a:srgbClr val="339900"/>
                </a:solidFill>
              </a:rPr>
              <a:t>Donoho</a:t>
            </a:r>
            <a:r>
              <a:rPr lang="en-US" dirty="0" smtClean="0"/>
              <a:t>, 2015)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The Beginning:</a:t>
            </a:r>
            <a:endParaRPr lang="en-US" b="1" dirty="0"/>
          </a:p>
          <a:p>
            <a:r>
              <a:rPr lang="en-US" dirty="0" smtClean="0"/>
              <a:t>1962 - </a:t>
            </a:r>
            <a:r>
              <a:rPr lang="en-US" b="1" dirty="0" smtClean="0">
                <a:solidFill>
                  <a:schemeClr val="accent2"/>
                </a:solidFill>
              </a:rPr>
              <a:t>John </a:t>
            </a:r>
            <a:r>
              <a:rPr lang="en-US" b="1" dirty="0" err="1" smtClean="0">
                <a:solidFill>
                  <a:schemeClr val="accent2"/>
                </a:solidFill>
              </a:rPr>
              <a:t>Tukey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in ‘The Future of Data Analysis’ introduced a new field, the result of 4 forces: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 formal theories of statistics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Accelerating developments in computers and display devices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 challenge of more and ever larger bodies of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 emphasis on quantification in an ever wider variety of disciplines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182226"/>
            <a:ext cx="8229600" cy="1291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404868"/>
            <a:ext cx="8229600" cy="4677918"/>
          </a:xfrm>
        </p:spPr>
        <p:txBody>
          <a:bodyPr>
            <a:normAutofit/>
          </a:bodyPr>
          <a:lstStyle/>
          <a:p>
            <a:r>
              <a:rPr lang="en-US" dirty="0" smtClean="0"/>
              <a:t>2001 – </a:t>
            </a:r>
            <a:r>
              <a:rPr lang="en-US" b="1" dirty="0" smtClean="0">
                <a:solidFill>
                  <a:srgbClr val="339900"/>
                </a:solidFill>
              </a:rPr>
              <a:t>William Cleveland </a:t>
            </a:r>
            <a:r>
              <a:rPr lang="en-US" dirty="0" smtClean="0"/>
              <a:t>in ‘Data Science: An Action Plan for Expanding the Technical Areas of the field of Statistics’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72947876"/>
              </p:ext>
            </p:extLst>
          </p:nvPr>
        </p:nvGraphicFramePr>
        <p:xfrm>
          <a:off x="1029076" y="2145520"/>
          <a:ext cx="7657724" cy="3656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571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580192"/>
            <a:ext cx="8229600" cy="4677918"/>
          </a:xfrm>
        </p:spPr>
        <p:txBody>
          <a:bodyPr>
            <a:normAutofit/>
          </a:bodyPr>
          <a:lstStyle/>
          <a:p>
            <a:r>
              <a:rPr lang="en-US" dirty="0" smtClean="0"/>
              <a:t>2001 – </a:t>
            </a:r>
            <a:r>
              <a:rPr lang="en-US" b="1" dirty="0" smtClean="0">
                <a:solidFill>
                  <a:srgbClr val="339900"/>
                </a:solidFill>
              </a:rPr>
              <a:t>Leo </a:t>
            </a:r>
            <a:r>
              <a:rPr lang="en-US" b="1" dirty="0" err="1" smtClean="0">
                <a:solidFill>
                  <a:srgbClr val="339900"/>
                </a:solidFill>
              </a:rPr>
              <a:t>Breiman</a:t>
            </a:r>
            <a:r>
              <a:rPr lang="en-US" dirty="0" smtClean="0"/>
              <a:t> in ‘Statistical Modeling: The Two Cultures’: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There are two goals in analyzing data: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4308" y="3010406"/>
            <a:ext cx="346786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Information Extraction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(Inference)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75610" y="3072063"/>
            <a:ext cx="16895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Prediction</a:t>
            </a: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4308" y="3919151"/>
            <a:ext cx="3201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Associating the response variables to the input variables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98% of academic statisticians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201355" y="3919151"/>
            <a:ext cx="3201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Predicting what the responses are going to be to future input variables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2% of academic</a:t>
            </a:r>
          </a:p>
          <a:p>
            <a:pPr algn="ctr"/>
            <a:r>
              <a:rPr lang="en-US" sz="2000" dirty="0" smtClean="0"/>
              <a:t>statisticians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68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580192"/>
            <a:ext cx="8229600" cy="4677918"/>
          </a:xfrm>
        </p:spPr>
        <p:txBody>
          <a:bodyPr>
            <a:normAutofit/>
          </a:bodyPr>
          <a:lstStyle/>
          <a:p>
            <a:r>
              <a:rPr lang="en-US" dirty="0" smtClean="0"/>
              <a:t>COMMON TASK FRAMEWORK</a:t>
            </a:r>
          </a:p>
          <a:p>
            <a:pPr lvl="1"/>
            <a:r>
              <a:rPr lang="en-US" dirty="0" smtClean="0"/>
              <a:t>A publicly available training dataset</a:t>
            </a:r>
          </a:p>
          <a:p>
            <a:pPr lvl="1"/>
            <a:r>
              <a:rPr lang="en-US" dirty="0" smtClean="0"/>
              <a:t>Competitors whose is to derive a predictive model from the training data</a:t>
            </a:r>
          </a:p>
          <a:p>
            <a:pPr lvl="1"/>
            <a:r>
              <a:rPr lang="en-US" dirty="0" smtClean="0"/>
              <a:t>A testing dataset on which the predictive models are objectively evaluated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HACKATHONS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327" y="3981771"/>
            <a:ext cx="4279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Full Scope of Data Science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580192"/>
            <a:ext cx="8229600" cy="4677918"/>
          </a:xfrm>
        </p:spPr>
        <p:txBody>
          <a:bodyPr>
            <a:normAutofit/>
          </a:bodyPr>
          <a:lstStyle/>
          <a:p>
            <a:r>
              <a:rPr lang="en-US" dirty="0" smtClean="0"/>
              <a:t>Data Exploration and Preparation</a:t>
            </a:r>
          </a:p>
          <a:p>
            <a:r>
              <a:rPr lang="en-US" dirty="0" smtClean="0"/>
              <a:t>Data Representation and Transformation</a:t>
            </a:r>
          </a:p>
          <a:p>
            <a:r>
              <a:rPr lang="en-US" dirty="0" smtClean="0"/>
              <a:t>Computing with Data</a:t>
            </a:r>
          </a:p>
          <a:p>
            <a:r>
              <a:rPr lang="en-US" dirty="0" smtClean="0"/>
              <a:t>Data Modeling</a:t>
            </a:r>
          </a:p>
          <a:p>
            <a:r>
              <a:rPr lang="en-US" dirty="0" smtClean="0"/>
              <a:t>Data Visualization and Presentation</a:t>
            </a:r>
          </a:p>
          <a:p>
            <a:r>
              <a:rPr lang="en-US" dirty="0" smtClean="0"/>
              <a:t>Science about Data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 and Preparation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580192"/>
            <a:ext cx="8229600" cy="4677918"/>
          </a:xfrm>
        </p:spPr>
        <p:txBody>
          <a:bodyPr>
            <a:normAutofit/>
          </a:bodyPr>
          <a:lstStyle/>
          <a:p>
            <a:r>
              <a:rPr lang="en-US" dirty="0" smtClean="0"/>
              <a:t>80% of each data scientific project is…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pic>
        <p:nvPicPr>
          <p:cNvPr id="4" name="Picture 3" descr="Screen Shot 2015-10-30 at 9.25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66" y="3128602"/>
            <a:ext cx="2654300" cy="635000"/>
          </a:xfrm>
          <a:prstGeom prst="rect">
            <a:avLst/>
          </a:prstGeom>
        </p:spPr>
      </p:pic>
      <p:pic>
        <p:nvPicPr>
          <p:cNvPr id="7" name="Picture 6" descr="Screen Shot 2015-10-31 at 10.44.2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23" y="2199577"/>
            <a:ext cx="2645694" cy="368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 and Transformation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2" y="6117574"/>
            <a:ext cx="1730023" cy="627133"/>
          </a:xfrm>
          <a:prstGeom prst="rect">
            <a:avLst/>
          </a:prstGeom>
        </p:spPr>
      </p:pic>
      <p:pic>
        <p:nvPicPr>
          <p:cNvPr id="4" name="Picture 3" descr="Screen Shot 2015-10-31 at 10.4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041400"/>
            <a:ext cx="68707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4291" y="5619234"/>
            <a:ext cx="1611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</a:t>
            </a:r>
            <a:r>
              <a:rPr lang="en-US" i="1" dirty="0" err="1" smtClean="0"/>
              <a:t>izmodo.com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4423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thema">
  <a:themeElements>
    <a:clrScheme name="Universiteit van Tilburg">
      <a:dk1>
        <a:sysClr val="windowText" lastClr="000000"/>
      </a:dk1>
      <a:lt1>
        <a:sysClr val="window" lastClr="FFFFFF"/>
      </a:lt1>
      <a:dk2>
        <a:srgbClr val="003366"/>
      </a:dk2>
      <a:lt2>
        <a:srgbClr val="EEECE1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3366"/>
      </a:hlink>
      <a:folHlink>
        <a:srgbClr val="CC99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Universiteit van Tilburg">
    <a:dk1>
      <a:sysClr val="windowText" lastClr="000000"/>
    </a:dk1>
    <a:lt1>
      <a:sysClr val="window" lastClr="FFFFFF"/>
    </a:lt1>
    <a:dk2>
      <a:srgbClr val="003366"/>
    </a:dk2>
    <a:lt2>
      <a:srgbClr val="EEECE1"/>
    </a:lt2>
    <a:accent1>
      <a:srgbClr val="CC9933"/>
    </a:accent1>
    <a:accent2>
      <a:srgbClr val="339900"/>
    </a:accent2>
    <a:accent3>
      <a:srgbClr val="C3BCB2"/>
    </a:accent3>
    <a:accent4>
      <a:srgbClr val="008EC6"/>
    </a:accent4>
    <a:accent5>
      <a:srgbClr val="D9BC74"/>
    </a:accent5>
    <a:accent6>
      <a:srgbClr val="66CC33"/>
    </a:accent6>
    <a:hlink>
      <a:srgbClr val="003366"/>
    </a:hlink>
    <a:folHlink>
      <a:srgbClr val="CC9933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Standaardthema.thmx</Template>
  <TotalTime>3194</TotalTime>
  <Words>795</Words>
  <Application>Microsoft Macintosh PowerPoint</Application>
  <PresentationFormat>On-screen Show (4:3)</PresentationFormat>
  <Paragraphs>144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Helvetica</vt:lpstr>
      <vt:lpstr>ＭＳ Ｐゴシック</vt:lpstr>
      <vt:lpstr>ScalaSans</vt:lpstr>
      <vt:lpstr>ヒラギノ角ゴ Pro W3</vt:lpstr>
      <vt:lpstr>Arial</vt:lpstr>
      <vt:lpstr>Standaardthema</vt:lpstr>
      <vt:lpstr>Data Science 1</vt:lpstr>
      <vt:lpstr>Setting the scene…</vt:lpstr>
      <vt:lpstr>What is Data Science?</vt:lpstr>
      <vt:lpstr>What is Data Science?</vt:lpstr>
      <vt:lpstr>What is Data Science?</vt:lpstr>
      <vt:lpstr>What is Data Science?</vt:lpstr>
      <vt:lpstr>The Full Scope of Data Science</vt:lpstr>
      <vt:lpstr>Data Exploration and Preparation</vt:lpstr>
      <vt:lpstr>Data Representation and Transformation</vt:lpstr>
      <vt:lpstr>Computing with Data</vt:lpstr>
      <vt:lpstr>Data Modeling</vt:lpstr>
      <vt:lpstr>Data Visualization and Presentation</vt:lpstr>
      <vt:lpstr>Science about Data Science</vt:lpstr>
      <vt:lpstr>Summary</vt:lpstr>
      <vt:lpstr>Typical Data Science Tasks</vt:lpstr>
      <vt:lpstr>Two Main Types of Prediction</vt:lpstr>
      <vt:lpstr>Binary Classification: DOG/NO DOG?</vt:lpstr>
      <vt:lpstr>Binary Classification: DOG/CAT?</vt:lpstr>
      <vt:lpstr>Regression: AGE?</vt:lpstr>
      <vt:lpstr>Data Science Basic Concepts</vt:lpstr>
      <vt:lpstr>Correlation</vt:lpstr>
      <vt:lpstr>Correlation</vt:lpstr>
      <vt:lpstr>Pearson’s correlation coefficient a.k.a. “Pearson’s r”</vt:lpstr>
      <vt:lpstr>Big Data Hype: “The End of Theory”</vt:lpstr>
      <vt:lpstr>Spurious Correlations</vt:lpstr>
      <vt:lpstr>Data Science: Prediction</vt:lpstr>
    </vt:vector>
  </TitlesOfParts>
  <Company>Tilburg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 in eHealth:  legal (dis)incentives</dc:title>
  <dc:creator>Colette Cuijpers</dc:creator>
  <cp:lastModifiedBy>Eric Postma</cp:lastModifiedBy>
  <cp:revision>85</cp:revision>
  <dcterms:created xsi:type="dcterms:W3CDTF">2015-09-22T08:46:05Z</dcterms:created>
  <dcterms:modified xsi:type="dcterms:W3CDTF">2017-10-25T14:39:41Z</dcterms:modified>
</cp:coreProperties>
</file>